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f45b67c4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f45b67c4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338b789b4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d338b789b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33976c10c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d33976c10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33976c10c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d33976c10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33976c10c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d33976c10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3976c10c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d33976c10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33976c10c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d33976c10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33976c10c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d33976c10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f45b67c4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cf45b67c4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f45b67c45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f45b67c4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f45b67c45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cf45b67c4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e3dd2179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1e3dd217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338b789b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d338b789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f45b67c45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cf45b67c4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f45b67c4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Grammar Skills Bootcamp Orientation for November 2023. Today, we will cover several important aspects of this program to ensure you have all the information needed for a successful learning experience.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2cf45b67c45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f45b67c45_0_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cf45b67c4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d96c537c1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fd96c537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33976c10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d33976c1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Mention moderators and Questions tab.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Our agenda includes an introduction to CoGrammar, details about student success support, graduation criteria, guided learning hours, learning tools and platforms, an overview of the Skills Bootcamp, and career services.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654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1400"/>
              <a:buNone/>
              <a:defRPr b="1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1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with a computer&#10;&#10;Description automatically generated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12001" y="392205"/>
            <a:ext cx="6595873" cy="4463554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type="title"/>
          </p:nvPr>
        </p:nvSpPr>
        <p:spPr>
          <a:xfrm>
            <a:off x="100925" y="1314425"/>
            <a:ext cx="41508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300"/>
              <a:buNone/>
              <a:defRPr b="1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2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erson wearing headphones and using a computer&#10;&#10;Description automatically generated" id="64" name="Google Shape;64;p17"/>
          <p:cNvPicPr preferRelativeResize="0"/>
          <p:nvPr/>
        </p:nvPicPr>
        <p:blipFill rotWithShape="1">
          <a:blip r:embed="rId2">
            <a:alphaModFix/>
          </a:blip>
          <a:srcRect b="7278" l="0" r="0" t="0"/>
          <a:stretch/>
        </p:blipFill>
        <p:spPr>
          <a:xfrm>
            <a:off x="3360766" y="267908"/>
            <a:ext cx="7097877" cy="4395784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">
  <p:cSld name="CUSTOM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73" name="Google Shape;73;p19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">
  <p:cSld name="CUSTOM_1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77" name="Google Shape;77;p20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8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4 1">
  <p:cSld name="Page Break 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sitting at a desk with a computer&#10;&#10;Description automatically generated" id="129" name="Google Shape;129;p33"/>
          <p:cNvPicPr preferRelativeResize="0"/>
          <p:nvPr/>
        </p:nvPicPr>
        <p:blipFill rotWithShape="1">
          <a:blip r:embed="rId2">
            <a:alphaModFix/>
          </a:blip>
          <a:srcRect b="0" l="1361" r="0" t="0"/>
          <a:stretch/>
        </p:blipFill>
        <p:spPr>
          <a:xfrm>
            <a:off x="4026789" y="342900"/>
            <a:ext cx="6617570" cy="4478236"/>
          </a:xfrm>
          <a:custGeom>
            <a:rect b="b" l="l" r="r" t="t"/>
            <a:pathLst>
              <a:path extrusionOk="0" h="5873097" w="8678780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5 1">
  <p:cSld name="Page Break 5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person laughing at a computer&#10;&#10;Description automatically generated" id="133" name="Google Shape;133;p34"/>
          <p:cNvPicPr preferRelativeResize="0"/>
          <p:nvPr/>
        </p:nvPicPr>
        <p:blipFill rotWithShape="1">
          <a:blip r:embed="rId2">
            <a:alphaModFix/>
          </a:blip>
          <a:srcRect b="0" l="6289" r="2285" t="0"/>
          <a:stretch/>
        </p:blipFill>
        <p:spPr>
          <a:xfrm>
            <a:off x="4414707" y="0"/>
            <a:ext cx="6209661" cy="4533613"/>
          </a:xfrm>
          <a:custGeom>
            <a:rect b="b" l="l" r="r" t="t"/>
            <a:pathLst>
              <a:path extrusionOk="0" h="6044817" w="8279548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 3 1">
  <p:cSld name="Page Break 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91000" y="1340650"/>
            <a:ext cx="3582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802E"/>
              </a:buClr>
              <a:buSzPts val="3000"/>
              <a:buNone/>
              <a:defRPr b="1" sz="3000">
                <a:solidFill>
                  <a:srgbClr val="AA80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2" type="title"/>
          </p:nvPr>
        </p:nvSpPr>
        <p:spPr>
          <a:xfrm>
            <a:off x="84175" y="2341325"/>
            <a:ext cx="311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FFD7"/>
              </a:buClr>
              <a:buSzPts val="1400"/>
              <a:buNone/>
              <a:defRPr b="1" i="0" sz="1400" u="none" cap="none" strike="noStrike">
                <a:solidFill>
                  <a:srgbClr val="A9FFD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group of people looking at a computer screen&#10;&#10;Description automatically generated" id="137" name="Google Shape;137;p35"/>
          <p:cNvPicPr preferRelativeResize="0"/>
          <p:nvPr/>
        </p:nvPicPr>
        <p:blipFill rotWithShape="1">
          <a:blip r:embed="rId2">
            <a:alphaModFix/>
          </a:blip>
          <a:srcRect b="0" l="0" r="0" t="7278"/>
          <a:stretch/>
        </p:blipFill>
        <p:spPr>
          <a:xfrm>
            <a:off x="3277975" y="248525"/>
            <a:ext cx="6566598" cy="4251186"/>
          </a:xfrm>
          <a:custGeom>
            <a:rect b="b" l="l" r="r" t="t"/>
            <a:pathLst>
              <a:path extrusionOk="0" h="5783926" w="8500451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i="0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•"/>
              <a:defRPr i="0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i="0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A white text on a black background&#10;&#10;Description automatically generated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1961" y="4686563"/>
            <a:ext cx="1550864" cy="3041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forms.gle/CWt9XK5M6CSZF7K87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hyperlink" Target="https://hyperionde.wufoo.com/forms/zsgv4m40ui4i0g/" TargetMode="External"/><Relationship Id="rId6" Type="http://schemas.openxmlformats.org/officeDocument/2006/relationships/hyperlink" Target="https://github.com/skills-cogrammar/C12-Lecture-Backpack" TargetMode="External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code.visualstudio.com/" TargetMode="External"/><Relationship Id="rId5" Type="http://schemas.openxmlformats.org/officeDocument/2006/relationships/hyperlink" Target="https://www.python.org/download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6"/>
          <p:cNvGrpSpPr/>
          <p:nvPr/>
        </p:nvGrpSpPr>
        <p:grpSpPr>
          <a:xfrm>
            <a:off x="125550" y="240725"/>
            <a:ext cx="8892900" cy="3521125"/>
            <a:chOff x="125550" y="-64075"/>
            <a:chExt cx="8892900" cy="3521125"/>
          </a:xfrm>
        </p:grpSpPr>
        <p:sp>
          <p:nvSpPr>
            <p:cNvPr id="143" name="Google Shape;143;p36"/>
            <p:cNvSpPr txBox="1"/>
            <p:nvPr/>
          </p:nvSpPr>
          <p:spPr>
            <a:xfrm>
              <a:off x="125550" y="-64075"/>
              <a:ext cx="88929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800">
                  <a:solidFill>
                    <a:srgbClr val="AA8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Welcome to the </a:t>
              </a:r>
              <a:endParaRPr b="1" sz="38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AA802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Getting Started With Your BootCamp</a:t>
              </a:r>
              <a:endParaRPr b="1" sz="3000">
                <a:solidFill>
                  <a:srgbClr val="AA802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4" name="Google Shape;144;p36"/>
            <p:cNvSpPr txBox="1"/>
            <p:nvPr/>
          </p:nvSpPr>
          <p:spPr>
            <a:xfrm>
              <a:off x="349000" y="3047550"/>
              <a:ext cx="8199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500"/>
                </a:spcBef>
                <a:spcAft>
                  <a:spcPts val="1500"/>
                </a:spcAft>
                <a:buNone/>
              </a:pPr>
              <a:r>
                <a:rPr b="1" lang="en-GB" sz="1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Questions? Drop them in the chat. We'll have dedicated moderators answering questions.</a:t>
              </a:r>
              <a:endPara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5" name="Google Shape;14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34786" y="627825"/>
              <a:ext cx="3301827" cy="64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6"/>
            <p:cNvSpPr txBox="1"/>
            <p:nvPr/>
          </p:nvSpPr>
          <p:spPr>
            <a:xfrm>
              <a:off x="566700" y="2153350"/>
              <a:ext cx="76380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A9FFD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session will start shortly…</a:t>
              </a:r>
              <a:endParaRPr b="1" sz="9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5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5"/>
          <p:cNvSpPr txBox="1"/>
          <p:nvPr/>
        </p:nvSpPr>
        <p:spPr>
          <a:xfrm>
            <a:off x="1169400" y="0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Python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45"/>
          <p:cNvSpPr txBox="1"/>
          <p:nvPr/>
        </p:nvSpPr>
        <p:spPr>
          <a:xfrm>
            <a:off x="1197500" y="1407325"/>
            <a:ext cx="67491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is a high-level, interpreted programming language known for its simplicity and readability.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Widely used for: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 development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Automation and more.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6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6"/>
          <p:cNvSpPr txBox="1"/>
          <p:nvPr/>
        </p:nvSpPr>
        <p:spPr>
          <a:xfrm>
            <a:off x="1169400" y="0"/>
            <a:ext cx="680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Writing your first computer program with python. 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6"/>
          <p:cNvSpPr txBox="1"/>
          <p:nvPr/>
        </p:nvSpPr>
        <p:spPr>
          <a:xfrm>
            <a:off x="1197500" y="1407325"/>
            <a:ext cx="67491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Programs are executable files that perform the instructions given by the programmer.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Since there are variety of languages, in order to write a python script or code, you need to create a python file.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name the file with any user defined name and have the </a:t>
            </a: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.py extension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after it.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file created should live inside a known folder in your laptop.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/>
        </p:nvSpPr>
        <p:spPr>
          <a:xfrm>
            <a:off x="1169400" y="0"/>
            <a:ext cx="680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Writing your first computer program with python. 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125" y="1046700"/>
            <a:ext cx="6667875" cy="39573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8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8"/>
          <p:cNvSpPr txBox="1"/>
          <p:nvPr/>
        </p:nvSpPr>
        <p:spPr>
          <a:xfrm>
            <a:off x="1169400" y="0"/>
            <a:ext cx="680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Writing your first computer program with python. 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48"/>
          <p:cNvSpPr txBox="1"/>
          <p:nvPr/>
        </p:nvSpPr>
        <p:spPr>
          <a:xfrm>
            <a:off x="1197500" y="1407325"/>
            <a:ext cx="67491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GB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print() function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our first program, we may want to display or output information to the user. The most common way to view program output is to use the </a:t>
            </a:r>
            <a:r>
              <a:rPr lang="en-GB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print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function.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print function takes in the data to display as an argument.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Example: print(“Hello World”)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run this program, you need to open your </a:t>
            </a:r>
            <a:r>
              <a:rPr lang="en-GB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terminal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write in the command </a:t>
            </a:r>
            <a:r>
              <a:rPr lang="en-GB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followed by the name of the file created with the script.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/>
          <p:nvPr/>
        </p:nvSpPr>
        <p:spPr>
          <a:xfrm>
            <a:off x="1169400" y="0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Running your first python script.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5" y="1009625"/>
            <a:ext cx="329565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975" y="1199100"/>
            <a:ext cx="4992627" cy="266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0"/>
          <p:cNvSpPr txBox="1"/>
          <p:nvPr/>
        </p:nvSpPr>
        <p:spPr>
          <a:xfrm>
            <a:off x="1169400" y="0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0"/>
          <p:cNvSpPr txBox="1"/>
          <p:nvPr/>
        </p:nvSpPr>
        <p:spPr>
          <a:xfrm>
            <a:off x="1197500" y="1407325"/>
            <a:ext cx="67491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variable is a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named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storage location in a computer’s memory that holds a value that can be changed or updated as the program runs.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python, we use the following format to create a variable and design a value to it.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variable_name = value_you_want_to_store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1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1"/>
          <p:cNvSpPr txBox="1"/>
          <p:nvPr/>
        </p:nvSpPr>
        <p:spPr>
          <a:xfrm>
            <a:off x="1169400" y="0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How to get input.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51"/>
          <p:cNvSpPr txBox="1"/>
          <p:nvPr/>
        </p:nvSpPr>
        <p:spPr>
          <a:xfrm>
            <a:off x="1197500" y="1407325"/>
            <a:ext cx="67491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Sometimes you might want the user to enter data that will be used by your program, to do this, you need to use the </a:t>
            </a:r>
            <a:r>
              <a:rPr lang="en-GB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input method.</a:t>
            </a:r>
            <a:endParaRPr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 = input(</a:t>
            </a:r>
            <a:r>
              <a:rPr lang="en-GB">
                <a:solidFill>
                  <a:srgbClr val="D69D8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"Enter your name: "</a:t>
            </a:r>
            <a:r>
              <a:rPr lang="en-GB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0F0F0F"/>
                </a:solidFill>
                <a:latin typeface="Montserrat"/>
                <a:ea typeface="Montserrat"/>
                <a:cs typeface="Montserrat"/>
                <a:sym typeface="Montserrat"/>
              </a:rPr>
              <a:t>The variable name stores what the user entered into the box as a string.</a:t>
            </a:r>
            <a:endParaRPr>
              <a:solidFill>
                <a:srgbClr val="0F0F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type="title"/>
          </p:nvPr>
        </p:nvSpPr>
        <p:spPr>
          <a:xfrm>
            <a:off x="456475" y="2074650"/>
            <a:ext cx="4773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>
                <a:solidFill>
                  <a:srgbClr val="C4A542"/>
                </a:solidFill>
              </a:rPr>
              <a:t>Questions and</a:t>
            </a:r>
            <a:endParaRPr>
              <a:solidFill>
                <a:srgbClr val="C4A5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>
                <a:solidFill>
                  <a:srgbClr val="C4A542"/>
                </a:solidFill>
              </a:rPr>
              <a:t>Answers</a:t>
            </a:r>
            <a:endParaRPr>
              <a:solidFill>
                <a:srgbClr val="C4A5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C4A54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rgbClr val="C4A54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3"/>
          <p:cNvPicPr preferRelativeResize="0"/>
          <p:nvPr/>
        </p:nvPicPr>
        <p:blipFill rotWithShape="1">
          <a:blip r:embed="rId3">
            <a:alphaModFix/>
          </a:blip>
          <a:srcRect b="1254" l="0" r="0" t="0"/>
          <a:stretch/>
        </p:blipFill>
        <p:spPr>
          <a:xfrm>
            <a:off x="0" y="0"/>
            <a:ext cx="9260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3"/>
          <p:cNvSpPr txBox="1"/>
          <p:nvPr/>
        </p:nvSpPr>
        <p:spPr>
          <a:xfrm>
            <a:off x="358525" y="394650"/>
            <a:ext cx="38517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Thank you for attending</a:t>
            </a:r>
            <a:endParaRPr b="1" sz="3800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02" y="2090300"/>
            <a:ext cx="2568925" cy="12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900" y="4681574"/>
            <a:ext cx="1211177" cy="2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7"/>
          <p:cNvSpPr txBox="1"/>
          <p:nvPr/>
        </p:nvSpPr>
        <p:spPr>
          <a:xfrm>
            <a:off x="839925" y="518175"/>
            <a:ext cx="64737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Cyber Security</a:t>
            </a: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 Session Housekeeping</a:t>
            </a:r>
            <a:endParaRPr b="1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37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7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37"/>
          <p:cNvSpPr txBox="1"/>
          <p:nvPr/>
        </p:nvSpPr>
        <p:spPr>
          <a:xfrm>
            <a:off x="921225" y="1076328"/>
            <a:ext cx="76500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use of disrespectful language is prohibited in the questions, this is a supportive, learning environment for all - please engage accordingly.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(Fundamental British Values: Mutual Respect and Tolerance)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question is daft or silly -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ask them! 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Q&amp;A sessions</a:t>
            </a: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midway and at the end of the session, should you wish to ask any follow-up questions. Moderators are going to be answering questions as the session progresses as well.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have any questions outside of this lecture, or that are not answered during this lecture, please do submit these for upcoming Academic Sessions. You can submit these questions here: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Questions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" name="Google Shape;156;p37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8" y="0"/>
            <a:ext cx="91508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8"/>
          <p:cNvSpPr txBox="1"/>
          <p:nvPr/>
        </p:nvSpPr>
        <p:spPr>
          <a:xfrm>
            <a:off x="839925" y="518175"/>
            <a:ext cx="738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Cyber Security </a:t>
            </a:r>
            <a:r>
              <a:rPr b="1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Session Housekeeping </a:t>
            </a:r>
            <a:r>
              <a:rPr b="0" i="0" lang="en-GB" sz="2000" u="none" cap="none" strike="noStrike">
                <a:solidFill>
                  <a:srgbClr val="3475A6"/>
                </a:solidFill>
                <a:latin typeface="Montserrat"/>
                <a:ea typeface="Montserrat"/>
                <a:cs typeface="Montserrat"/>
                <a:sym typeface="Montserrat"/>
              </a:rPr>
              <a:t>cont. </a:t>
            </a:r>
            <a:endParaRPr b="0" i="0" sz="20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47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38"/>
          <p:cNvSpPr/>
          <p:nvPr/>
        </p:nvSpPr>
        <p:spPr>
          <a:xfrm rot="5400000">
            <a:off x="4384498" y="-4384501"/>
            <a:ext cx="375000" cy="9144000"/>
          </a:xfrm>
          <a:prstGeom prst="rect">
            <a:avLst/>
          </a:prstGeom>
          <a:solidFill>
            <a:srgbClr val="57CEA0"/>
          </a:solidFill>
          <a:ln>
            <a:noFill/>
          </a:ln>
        </p:spPr>
        <p:txBody>
          <a:bodyPr anchorCtr="0" anchor="ctr" bIns="82275" lIns="82275" spcFirstLastPara="1" rIns="82275" wrap="square" tIns="82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 flipH="1" rot="10800000">
            <a:off x="839921" y="980858"/>
            <a:ext cx="7383600" cy="32400"/>
          </a:xfrm>
          <a:prstGeom prst="straightConnector1">
            <a:avLst/>
          </a:prstGeom>
          <a:noFill/>
          <a:ln cap="flat" cmpd="sng" w="19050">
            <a:solidFill>
              <a:srgbClr val="3475A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38"/>
          <p:cNvSpPr txBox="1"/>
          <p:nvPr/>
        </p:nvSpPr>
        <p:spPr>
          <a:xfrm>
            <a:off x="899568" y="1326405"/>
            <a:ext cx="76500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2275" lIns="82275" spcFirstLastPara="1" rIns="82275" wrap="square" tIns="8227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all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non-academic questions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please submit a query: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www.hyperiondev.com/support</a:t>
            </a:r>
            <a:b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would love your </a:t>
            </a:r>
            <a:r>
              <a:rPr b="1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b="0" i="0" lang="en-GB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 lectures: </a:t>
            </a:r>
            <a:r>
              <a:rPr b="1" i="0" lang="en-GB" sz="1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Feedback on Lectures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all the lecture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you </a:t>
            </a:r>
            <a:r>
              <a:rPr b="1" lang="en-GB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Lecture Backpack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GitHub.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are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hearing impaired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please kindly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enable captions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Google chrome/Microsoft Edge via the accessibility settings.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" name="Google Shape;167;p38"/>
          <p:cNvCxnSpPr/>
          <p:nvPr/>
        </p:nvCxnSpPr>
        <p:spPr>
          <a:xfrm flipH="1" rot="10800000">
            <a:off x="682875" y="4757670"/>
            <a:ext cx="7599900" cy="10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0567" y="4850933"/>
            <a:ext cx="890168" cy="1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"/>
            <a:ext cx="9143998" cy="514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0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0"/>
          <p:cNvSpPr txBox="1"/>
          <p:nvPr/>
        </p:nvSpPr>
        <p:spPr>
          <a:xfrm>
            <a:off x="1436707" y="133075"/>
            <a:ext cx="627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00" u="none" cap="none" strike="noStrike">
              <a:solidFill>
                <a:srgbClr val="1034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300" u="none" cap="none" strike="noStrike">
                <a:solidFill>
                  <a:srgbClr val="C4A542"/>
                </a:solidFill>
                <a:latin typeface="Montserrat"/>
                <a:ea typeface="Montserrat"/>
                <a:cs typeface="Montserrat"/>
                <a:sym typeface="Montserrat"/>
              </a:rPr>
              <a:t>Learning Objectives &amp; Outcomes</a:t>
            </a:r>
            <a:endParaRPr b="1" i="0" sz="1400" u="none" cap="none" strike="noStrike">
              <a:solidFill>
                <a:srgbClr val="C4A5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40"/>
          <p:cNvSpPr txBox="1"/>
          <p:nvPr/>
        </p:nvSpPr>
        <p:spPr>
          <a:xfrm>
            <a:off x="1405800" y="1302900"/>
            <a:ext cx="63324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7500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Explain the purpose of pseudo code in problem-solving and program design.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Define Python as a high level language.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a program that handles input and output using Python.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and use variables in code.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Identify different data types.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different data types in code.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/>
          <p:nvPr/>
        </p:nvSpPr>
        <p:spPr>
          <a:xfrm>
            <a:off x="0" y="-1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people looking at a computer&#10;&#10;Description automatically generated" id="188" name="Google Shape;188;p41"/>
          <p:cNvPicPr preferRelativeResize="0"/>
          <p:nvPr/>
        </p:nvPicPr>
        <p:blipFill rotWithShape="1">
          <a:blip r:embed="rId3">
            <a:alphaModFix amt="60000"/>
          </a:blip>
          <a:srcRect b="15732" l="0" r="0" t="0"/>
          <a:stretch/>
        </p:blipFill>
        <p:spPr>
          <a:xfrm>
            <a:off x="-1" y="8"/>
            <a:ext cx="914399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 txBox="1"/>
          <p:nvPr>
            <p:ph type="title"/>
          </p:nvPr>
        </p:nvSpPr>
        <p:spPr>
          <a:xfrm>
            <a:off x="630950" y="450325"/>
            <a:ext cx="80988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00"/>
              <a:buFont typeface="Verdana"/>
              <a:buNone/>
            </a:pPr>
            <a:r>
              <a:rPr lang="en-GB" sz="3500"/>
              <a:t>CyberSecurity</a:t>
            </a:r>
            <a:endParaRPr b="1" sz="1100"/>
          </a:p>
        </p:txBody>
      </p:sp>
      <p:sp>
        <p:nvSpPr>
          <p:cNvPr id="190" name="Google Shape;190;p41"/>
          <p:cNvSpPr txBox="1"/>
          <p:nvPr>
            <p:ph idx="1" type="subTitle"/>
          </p:nvPr>
        </p:nvSpPr>
        <p:spPr>
          <a:xfrm>
            <a:off x="630952" y="3489009"/>
            <a:ext cx="7406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b="1" lang="en-GB">
                <a:solidFill>
                  <a:srgbClr val="A9FFD7"/>
                </a:solidFill>
              </a:rPr>
              <a:t>April 2024</a:t>
            </a:r>
            <a:endParaRPr b="1">
              <a:solidFill>
                <a:srgbClr val="A9FFD7"/>
              </a:solidFill>
            </a:endParaRPr>
          </a:p>
        </p:txBody>
      </p:sp>
      <p:pic>
        <p:nvPicPr>
          <p:cNvPr id="191" name="Google Shape;1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275" y="58219"/>
            <a:ext cx="2541169" cy="120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419" y="1165556"/>
            <a:ext cx="4599639" cy="9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2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2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Installation guidance.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42"/>
          <p:cNvSpPr txBox="1"/>
          <p:nvPr/>
        </p:nvSpPr>
        <p:spPr>
          <a:xfrm>
            <a:off x="1169400" y="1058575"/>
            <a:ext cx="67491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Before we get going, please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lang="en-GB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‘Additional Reading - Installation, Sharing and Collaboration’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guide that accompanies this task.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guide provides a detailed instruction on setting up (On macOs, linux or windows):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Visual Studio Code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Python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3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3"/>
          <p:cNvSpPr txBox="1"/>
          <p:nvPr/>
        </p:nvSpPr>
        <p:spPr>
          <a:xfrm>
            <a:off x="1169400" y="119975"/>
            <a:ext cx="6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What is Pseudo Code?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43"/>
          <p:cNvSpPr txBox="1"/>
          <p:nvPr/>
        </p:nvSpPr>
        <p:spPr>
          <a:xfrm>
            <a:off x="1225425" y="1264925"/>
            <a:ext cx="67491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Pseudo code is a simple, plain-English way of describing steps to solve a problem.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programming, it is not actual code but rather a tool to plan the logic of a program.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Helps programmers think through problems and structure solutions before coding.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058569"/>
            <a:ext cx="6923925" cy="3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4"/>
          <p:cNvSpPr/>
          <p:nvPr/>
        </p:nvSpPr>
        <p:spPr>
          <a:xfrm>
            <a:off x="1110038" y="959494"/>
            <a:ext cx="6924000" cy="313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4"/>
          <p:cNvSpPr txBox="1"/>
          <p:nvPr/>
        </p:nvSpPr>
        <p:spPr>
          <a:xfrm>
            <a:off x="1169400" y="0"/>
            <a:ext cx="680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BC922D"/>
                </a:solidFill>
                <a:latin typeface="Montserrat"/>
                <a:ea typeface="Montserrat"/>
                <a:cs typeface="Montserrat"/>
                <a:sym typeface="Montserrat"/>
              </a:rPr>
              <a:t>Example: Instructions for making a sandwich</a:t>
            </a:r>
            <a:endParaRPr b="0" i="0" sz="800" u="none" cap="none" strike="noStrike">
              <a:solidFill>
                <a:srgbClr val="BC92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4"/>
          <p:cNvSpPr txBox="1"/>
          <p:nvPr/>
        </p:nvSpPr>
        <p:spPr>
          <a:xfrm>
            <a:off x="1197500" y="1407325"/>
            <a:ext cx="67491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Take two slices of bread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Spread butter on both slices of bread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filling of choice (e.g. Ham/Cheese)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Close the sandwich with both slices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Grammar DfE C5">
  <a:themeElements>
    <a:clrScheme name="#57CEA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E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